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63"/>
  </p:notesMasterIdLst>
  <p:handoutMasterIdLst>
    <p:handoutMasterId r:id="rId64"/>
  </p:handoutMasterIdLst>
  <p:sldIdLst>
    <p:sldId id="265" r:id="rId2"/>
    <p:sldId id="284" r:id="rId3"/>
    <p:sldId id="323" r:id="rId4"/>
    <p:sldId id="382" r:id="rId5"/>
    <p:sldId id="383" r:id="rId6"/>
    <p:sldId id="384" r:id="rId7"/>
    <p:sldId id="334" r:id="rId8"/>
    <p:sldId id="335" r:id="rId9"/>
    <p:sldId id="385" r:id="rId10"/>
    <p:sldId id="324" r:id="rId11"/>
    <p:sldId id="325" r:id="rId12"/>
    <p:sldId id="327" r:id="rId13"/>
    <p:sldId id="328" r:id="rId14"/>
    <p:sldId id="329" r:id="rId15"/>
    <p:sldId id="330" r:id="rId16"/>
    <p:sldId id="331" r:id="rId17"/>
    <p:sldId id="332" r:id="rId18"/>
    <p:sldId id="341" r:id="rId19"/>
    <p:sldId id="342" r:id="rId20"/>
    <p:sldId id="343" r:id="rId21"/>
    <p:sldId id="344" r:id="rId22"/>
    <p:sldId id="386" r:id="rId23"/>
    <p:sldId id="387" r:id="rId24"/>
    <p:sldId id="345" r:id="rId25"/>
    <p:sldId id="346" r:id="rId26"/>
    <p:sldId id="388" r:id="rId27"/>
    <p:sldId id="347" r:id="rId28"/>
    <p:sldId id="348" r:id="rId29"/>
    <p:sldId id="349" r:id="rId30"/>
    <p:sldId id="351" r:id="rId31"/>
    <p:sldId id="350" r:id="rId32"/>
    <p:sldId id="352" r:id="rId33"/>
    <p:sldId id="354" r:id="rId34"/>
    <p:sldId id="353" r:id="rId35"/>
    <p:sldId id="355" r:id="rId36"/>
    <p:sldId id="356" r:id="rId37"/>
    <p:sldId id="357" r:id="rId38"/>
    <p:sldId id="358" r:id="rId39"/>
    <p:sldId id="360" r:id="rId40"/>
    <p:sldId id="362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3" r:id="rId49"/>
    <p:sldId id="361" r:id="rId50"/>
    <p:sldId id="370" r:id="rId51"/>
    <p:sldId id="371" r:id="rId52"/>
    <p:sldId id="372" r:id="rId53"/>
    <p:sldId id="374" r:id="rId54"/>
    <p:sldId id="376" r:id="rId55"/>
    <p:sldId id="375" r:id="rId56"/>
    <p:sldId id="377" r:id="rId57"/>
    <p:sldId id="378" r:id="rId58"/>
    <p:sldId id="379" r:id="rId59"/>
    <p:sldId id="380" r:id="rId60"/>
    <p:sldId id="381" r:id="rId61"/>
    <p:sldId id="263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102" d="100"/>
          <a:sy n="102" d="100"/>
        </p:scale>
        <p:origin x="850" y="67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ИНЖЕНЕРИЯ МАШИННОГО ОБУЧЕНИЯ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Машинное обучение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ru-RU" sz="2400" dirty="0">
                    <a:solidFill>
                      <a:srgbClr val="262626"/>
                    </a:solidFill>
                  </a:rPr>
                  <a:t>Говорят, что компьютерная программа </a:t>
                </a:r>
                <a:r>
                  <a:rPr lang="ru-RU" sz="2400" b="1" dirty="0">
                    <a:solidFill>
                      <a:srgbClr val="262626"/>
                    </a:solidFill>
                  </a:rPr>
                  <a:t>обучается</a:t>
                </a:r>
                <a:r>
                  <a:rPr lang="ru-RU" sz="2400" dirty="0">
                    <a:solidFill>
                      <a:srgbClr val="262626"/>
                    </a:solidFill>
                  </a:rPr>
                  <a:t> на </a:t>
                </a:r>
                <a:r>
                  <a:rPr lang="ru-RU" sz="2400" b="1" dirty="0">
                    <a:solidFill>
                      <a:srgbClr val="262626"/>
                    </a:solidFill>
                  </a:rPr>
                  <a:t>опыте E</a:t>
                </a:r>
                <a:r>
                  <a:rPr lang="ru-RU" sz="2400" dirty="0">
                    <a:solidFill>
                      <a:srgbClr val="262626"/>
                    </a:solidFill>
                  </a:rPr>
                  <a:t> относительно некоторого класса </a:t>
                </a:r>
                <a:r>
                  <a:rPr lang="ru-RU" sz="2400" b="1" dirty="0">
                    <a:solidFill>
                      <a:srgbClr val="262626"/>
                    </a:solidFill>
                  </a:rPr>
                  <a:t>задач T</a:t>
                </a:r>
                <a:r>
                  <a:rPr lang="ru-RU" sz="2400" dirty="0">
                    <a:solidFill>
                      <a:srgbClr val="262626"/>
                    </a:solidFill>
                  </a:rPr>
                  <a:t> и </a:t>
                </a:r>
                <a:r>
                  <a:rPr lang="ru-RU" sz="2400" b="1" dirty="0">
                    <a:solidFill>
                      <a:srgbClr val="262626"/>
                    </a:solidFill>
                  </a:rPr>
                  <a:t>меры качества P</a:t>
                </a:r>
                <a:r>
                  <a:rPr lang="ru-RU" sz="2400" dirty="0">
                    <a:solidFill>
                      <a:srgbClr val="262626"/>
                    </a:solidFill>
                  </a:rPr>
                  <a:t>, если качество на задачах из T, измеренное с помощью P, возрастает с ростом опыта E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i="1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Модель</a:t>
                </a:r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- математический объект, описывающий соотношение между описанием примеров (</a:t>
                </a:r>
                <a:r>
                  <a:rPr lang="en-US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samples</a:t>
                </a:r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и целевыми переменными (</a:t>
                </a:r>
                <a:r>
                  <a:rPr lang="en-US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targets</a:t>
                </a:r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</m:oMath>
                </a14:m>
                <a:r>
                  <a:rPr lang="ru-RU" sz="24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𝑒</m:t>
                      </m:r>
                    </m:oMath>
                  </m:oMathPara>
                </a14:m>
                <a:endParaRPr lang="ru-RU" sz="2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61" t="-2301" r="-1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17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Классификация, </a:t>
                </a: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1,…,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ru-RU" sz="1800" dirty="0"/>
              </a:p>
              <a:p>
                <a:pPr marL="1028700" lvl="1"/>
                <a:r>
                  <a:rPr lang="ru-RU" sz="1800" dirty="0"/>
                  <a:t>Классификация при отсутствии некоторых данных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Регрессия, </a:t>
                </a:r>
                <a14:m>
                  <m:oMath xmlns:m="http://schemas.openxmlformats.org/officeDocument/2006/math"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𝑌</m:t>
                    </m:r>
                    <m:r>
                      <a:rPr lang="ru-RU" sz="18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</m:sSup>
                  </m:oMath>
                </a14:m>
                <a:endParaRPr lang="ru-RU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Машинный перевод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Структурный вывод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Обнаружение аномалий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Синтез и выборка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Шумоподавление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Кластеризация</a:t>
                </a:r>
                <a:endParaRPr lang="ru-RU" sz="18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90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7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2533407-386F-487B-9121-F69F012DA9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2010"/>
            <a:ext cx="3308400" cy="390973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EF2403C-421F-4C86-A5F2-BE4289C54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12" y="881565"/>
            <a:ext cx="4379488" cy="39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85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Виды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Обучение с учителем (</a:t>
            </a:r>
            <a:r>
              <a:rPr lang="ru-RU" sz="2000" dirty="0" err="1"/>
              <a:t>supervised</a:t>
            </a:r>
            <a:r>
              <a:rPr lang="ru-RU" sz="2000" dirty="0"/>
              <a:t> </a:t>
            </a:r>
            <a:r>
              <a:rPr lang="ru-RU" sz="2000" dirty="0" err="1"/>
              <a:t>learning</a:t>
            </a:r>
            <a:r>
              <a:rPr lang="ru-RU" sz="2000" dirty="0"/>
              <a:t>) – есть размеченные данные (для каждого примера есть «решение или метка класса»)</a:t>
            </a:r>
          </a:p>
          <a:p>
            <a:pPr marL="1028700" lvl="1"/>
            <a:r>
              <a:rPr lang="ru-RU" sz="1800" dirty="0"/>
              <a:t>С частичным привлечением учителя (</a:t>
            </a:r>
            <a:r>
              <a:rPr lang="ru-RU" sz="1800" dirty="0" err="1"/>
              <a:t>semi-supervised</a:t>
            </a:r>
            <a:r>
              <a:rPr lang="ru-RU" sz="1800" dirty="0"/>
              <a:t> </a:t>
            </a:r>
            <a:r>
              <a:rPr lang="ru-RU" sz="1800" dirty="0" err="1"/>
              <a:t>learning</a:t>
            </a:r>
            <a:r>
              <a:rPr lang="ru-RU" sz="1800" dirty="0"/>
              <a:t>) – для части прецедентов задается пара «ситуация, решение», а для части - только «ситуация»</a:t>
            </a:r>
            <a:endParaRPr lang="ru-R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Обучение без учителя (</a:t>
            </a:r>
            <a:r>
              <a:rPr lang="ru-RU" sz="2000" dirty="0" err="1"/>
              <a:t>unsupervised</a:t>
            </a:r>
            <a:r>
              <a:rPr lang="ru-RU" sz="2000" dirty="0"/>
              <a:t> </a:t>
            </a:r>
            <a:r>
              <a:rPr lang="ru-RU" sz="2000" dirty="0" err="1"/>
              <a:t>learning</a:t>
            </a:r>
            <a:r>
              <a:rPr lang="ru-RU" sz="2000" dirty="0"/>
              <a:t>) – есть неразмеченные данные («ситуация»), требуется сгруппировать объекты</a:t>
            </a:r>
          </a:p>
        </p:txBody>
      </p:sp>
    </p:spTree>
    <p:extLst>
      <p:ext uri="{BB962C8B-B14F-4D97-AF65-F5344CB8AC3E}">
        <p14:creationId xmlns:p14="http://schemas.microsoft.com/office/powerpoint/2010/main" val="16122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Виды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Обучение с подкреплением (</a:t>
            </a:r>
            <a:r>
              <a:rPr lang="ru-RU" sz="2000" dirty="0" err="1"/>
              <a:t>reinforcement</a:t>
            </a:r>
            <a:r>
              <a:rPr lang="ru-RU" sz="2000" dirty="0"/>
              <a:t> </a:t>
            </a:r>
            <a:r>
              <a:rPr lang="ru-RU" sz="2000" dirty="0" err="1"/>
              <a:t>learning</a:t>
            </a:r>
            <a:r>
              <a:rPr lang="ru-RU" sz="2000" dirty="0"/>
              <a:t>) – есть размечаемые данные («ситуация, предполагаемое решение»). Алгоритм обучения работает через вознаграждение за правильное решение или наказание за неправильное.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Активное обучение (</a:t>
            </a:r>
            <a:r>
              <a:rPr lang="ru-RU" sz="2000" dirty="0" err="1"/>
              <a:t>active</a:t>
            </a:r>
            <a:r>
              <a:rPr lang="ru-RU" sz="2000" dirty="0"/>
              <a:t> </a:t>
            </a:r>
            <a:r>
              <a:rPr lang="ru-RU" sz="2000" dirty="0" err="1"/>
              <a:t>learning</a:t>
            </a:r>
            <a:r>
              <a:rPr lang="ru-RU" sz="2000" dirty="0"/>
              <a:t>) - обучаемый алгоритм может самостоятельно назначать следующую исследуемую ситуацию, на которой станет известен верный ответ</a:t>
            </a:r>
            <a:endParaRPr lang="ru-RU" sz="20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560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Виды обучения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Многозадачное обучение (</a:t>
            </a:r>
            <a:r>
              <a:rPr lang="ru-RU" sz="1800" dirty="0" err="1"/>
              <a:t>multi-task</a:t>
            </a:r>
            <a:r>
              <a:rPr lang="ru-RU" sz="1800" dirty="0"/>
              <a:t> </a:t>
            </a:r>
            <a:r>
              <a:rPr lang="ru-RU" sz="1800" dirty="0" err="1"/>
              <a:t>learning</a:t>
            </a:r>
            <a:r>
              <a:rPr lang="ru-RU" sz="1800" dirty="0"/>
              <a:t>) - одновременное обучение группе взаимосвязанных задач, для каждой из которых задаются свои пары «ситуация, решение»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Многовариантное обучение (</a:t>
            </a:r>
            <a:r>
              <a:rPr lang="ru-RU" sz="1800" dirty="0" err="1"/>
              <a:t>multi-instant</a:t>
            </a:r>
            <a:r>
              <a:rPr lang="ru-RU" sz="1800" dirty="0"/>
              <a:t> </a:t>
            </a:r>
            <a:r>
              <a:rPr lang="ru-RU" sz="1800" dirty="0" err="1"/>
              <a:t>learning</a:t>
            </a:r>
            <a:r>
              <a:rPr lang="ru-RU" sz="1800" dirty="0"/>
              <a:t>) - обучение, когда примеры могут быть объединены в группы, в каждой из которых для всех примеров имеется «ситуация», но только для одного из них (причем, неизвестно какого) имеется пара «ситуация, решение»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Динамическое обучение или онлайн обучение – предполагает адаптацию к постоянно меняющимся данным</a:t>
            </a:r>
            <a:endParaRPr lang="ru-RU" sz="18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82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Выборки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b="1" dirty="0"/>
                  <a:t>Обучающая</a:t>
                </a:r>
                <a:r>
                  <a:rPr lang="ru-RU" sz="2000" dirty="0"/>
                  <a:t> (</a:t>
                </a:r>
                <a:r>
                  <a:rPr lang="en-US" sz="2000" dirty="0"/>
                  <a:t>training set</a:t>
                </a:r>
                <a:r>
                  <a:rPr lang="ru-RU" sz="2000" dirty="0"/>
                  <a:t>) – для обучения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,…,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000" dirty="0"/>
                  <a:t> – </a:t>
                </a:r>
                <a:r>
                  <a:rPr lang="ru-RU" sz="2000" dirty="0"/>
                  <a:t>вектор образцов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ru-RU" sz="2000" dirty="0"/>
                  <a:t> – вектор классов</a:t>
                </a:r>
              </a:p>
              <a:p>
                <a:r>
                  <a:rPr lang="ru-RU" sz="2000" b="1" dirty="0"/>
                  <a:t>Тестовая</a:t>
                </a:r>
                <a:r>
                  <a:rPr lang="en-US" sz="2000" dirty="0"/>
                  <a:t> (testing set)</a:t>
                </a:r>
                <a:r>
                  <a:rPr lang="ru-RU" sz="2000" dirty="0"/>
                  <a:t> – для оценки качества работы, независима от обучающей</a:t>
                </a:r>
              </a:p>
              <a:p>
                <a:r>
                  <a:rPr lang="ru-RU" sz="2000" b="1" dirty="0" err="1"/>
                  <a:t>Валидационная</a:t>
                </a:r>
                <a:r>
                  <a:rPr lang="en-US" sz="2000" dirty="0"/>
                  <a:t> (development set) – </a:t>
                </a:r>
                <a:r>
                  <a:rPr lang="ru-RU" sz="2000" dirty="0"/>
                  <a:t>для подбора параметров, выбора признаков и других решений по алгоритму. Чаще всего 10% от набора данных</a:t>
                </a:r>
                <a:endParaRPr lang="ru-RU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1405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Советы по выборкам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39143"/>
            <a:ext cx="7467600" cy="3447143"/>
          </a:xfrm>
        </p:spPr>
        <p:txBody>
          <a:bodyPr>
            <a:noAutofit/>
          </a:bodyPr>
          <a:lstStyle/>
          <a:p>
            <a:r>
              <a:rPr lang="ru-RU" sz="1800" dirty="0"/>
              <a:t>Соотношение обучающей и тестовой выборок должно быть сильно в пользу обучающей, чаще всего используют разделение 70% и 30%, 80% и 20%, 60% и 40%</a:t>
            </a:r>
          </a:p>
          <a:p>
            <a:r>
              <a:rPr lang="ru-RU" sz="1800" dirty="0"/>
              <a:t>Распределение признаков в обучающей и тестовой выборках должны иметь одинаковые характеристики. Обратное называется </a:t>
            </a:r>
            <a:r>
              <a:rPr lang="ru-RU" sz="1800" b="1" dirty="0"/>
              <a:t>ковариантным сдвигом</a:t>
            </a:r>
            <a:r>
              <a:rPr lang="ru-RU" sz="1800" dirty="0"/>
              <a:t>.</a:t>
            </a:r>
          </a:p>
          <a:p>
            <a:r>
              <a:rPr lang="ru-RU" sz="1800" dirty="0"/>
              <a:t>При разделении нужно учитывать несбалансированность классов (</a:t>
            </a:r>
            <a:r>
              <a:rPr lang="ru-RU" sz="1800" dirty="0" err="1"/>
              <a:t>imbalanced</a:t>
            </a:r>
            <a:r>
              <a:rPr lang="ru-RU" sz="1800" dirty="0"/>
              <a:t> </a:t>
            </a:r>
            <a:r>
              <a:rPr lang="ru-RU" sz="1800" dirty="0" err="1"/>
              <a:t>data</a:t>
            </a:r>
            <a:r>
              <a:rPr lang="ru-RU" sz="1800" dirty="0"/>
              <a:t>), сохраняя одинаковое соотношение экземпляров между классами в обеих выборках. При обучении меняют порог разделения классов.</a:t>
            </a:r>
          </a:p>
          <a:p>
            <a:r>
              <a:rPr lang="ru-RU" sz="1800" dirty="0"/>
              <a:t>Чем выше размер обучающей выборки, тем выше точность, теоретически. На каждый класс было не меньше 1000 примеров. Можно применить аугментацию.</a:t>
            </a:r>
            <a:endParaRPr lang="ru-RU" sz="12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513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Проклятие размерности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Размерность пространства решения определяется количеством признаков и их увеличение приводит к экспоненциальному росту данных.</a:t>
            </a:r>
          </a:p>
          <a:p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Это в свою очередь ведет к увеличению требуемых вычислительных ресурсов (как по памяти, так и по процессорному времени) и к риску возникновения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мультиколлинеарности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и переобучения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1619666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Мультиколлинеарность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тесная корреляционная взаимосвязь между отбираемыми для анализа признаками, совместно воздействующими на общий результат</a:t>
            </a:r>
          </a:p>
        </p:txBody>
      </p:sp>
    </p:spTree>
    <p:extLst>
      <p:ext uri="{BB962C8B-B14F-4D97-AF65-F5344CB8AC3E}">
        <p14:creationId xmlns:p14="http://schemas.microsoft.com/office/powerpoint/2010/main" val="3701286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Линейная алгебра - понятие вектора и векторного пространства, сингулярное разложение матрицы, собственные вектора и собственные значения, квадратичные формы, тензоры.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Математический анализ - предел функции, непрерывные функции, дифференцирование, функции многих переменных, градиент, интегрирование.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Методы оптимизации. Рекомендуемая литература: Поляк Б.Т. Введение в оптимизацию. – М.: Наука, 1983.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Математическая логика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Дискретная математика - комбинаторика и теория графов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Проектирование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Инженерия признаков (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feature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extraction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and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feature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engineering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) – превращение данных, специфических для предметной области, в понятные для модели векторы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Преобразование признаков (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feature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transformation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) – трансформация данных для повышения точности алгоритма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Отбор признаков (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feature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selection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) – отсечение ненужных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364411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Признаки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Исходные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Производные</a:t>
            </a:r>
          </a:p>
          <a:p>
            <a:pPr marL="1028700" lvl="1"/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Агрегированные – показатели, определенные по группе (сумма, среднее, минимум, максимум)</a:t>
            </a:r>
          </a:p>
          <a:p>
            <a:pPr marL="1028700" lvl="1"/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Индикаторы – наличие или отсутствие характеристики</a:t>
            </a:r>
          </a:p>
          <a:p>
            <a:pPr marL="1028700" lvl="1"/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Отношения – взаимосвязь между двумя или более значениями данных</a:t>
            </a:r>
          </a:p>
          <a:p>
            <a:pPr marL="1028700" lvl="1"/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Отображения – преобразование непрерывных в категориальные</a:t>
            </a:r>
          </a:p>
        </p:txBody>
      </p:sp>
    </p:spTree>
    <p:extLst>
      <p:ext uri="{BB962C8B-B14F-4D97-AF65-F5344CB8AC3E}">
        <p14:creationId xmlns:p14="http://schemas.microsoft.com/office/powerpoint/2010/main" val="2430094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4A0118-0585-40C9-8E2B-6548A0C8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Схема описания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83B9B-6DCC-46FC-B7AA-850FF6F7D9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800" dirty="0"/>
              <a:t>машиночитаемый, </a:t>
            </a:r>
            <a:r>
              <a:rPr lang="ru-RU" sz="1800" dirty="0" err="1"/>
              <a:t>версионный</a:t>
            </a:r>
            <a:r>
              <a:rPr lang="ru-RU" sz="1800" dirty="0"/>
              <a:t> и обновляется после каждого существенного изменения признаков.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Имя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тип (категориальный, числовой);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доля примеров, в которых этот признак предположительно будет присутствовать;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минимальное и максимальное значения;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выборочное среднее и дисперсия;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допустимы ли нулевые значения;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допустимы ли неопределенные значения.</a:t>
            </a:r>
          </a:p>
        </p:txBody>
      </p:sp>
    </p:spTree>
    <p:extLst>
      <p:ext uri="{BB962C8B-B14F-4D97-AF65-F5344CB8AC3E}">
        <p14:creationId xmlns:p14="http://schemas.microsoft.com/office/powerpoint/2010/main" val="3191060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E6A93-3B5F-4DFC-8D81-152246CA0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Метаданные на признак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0FAB8C-6DF8-4C2E-83D0-62C68485F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94586"/>
            <a:ext cx="7467600" cy="344714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почему признак был включен в модель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как он способствует </a:t>
            </a:r>
            <a:r>
              <a:rPr lang="ru-RU" sz="1600" dirty="0" err="1"/>
              <a:t>обобщаемости</a:t>
            </a:r>
            <a:endParaRPr lang="ru-RU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лицо в организации, отвечающее за сопровождение источника данных о признаке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тип входных данных (например, числовые, строковые, изображение)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тип выходных данных (например, числовой скаляр, категориальные, вектор чисел)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должно ли в хранилище </a:t>
            </a:r>
            <a:r>
              <a:rPr lang="ru-RU" sz="1600" dirty="0" err="1"/>
              <a:t>кешироваться</a:t>
            </a:r>
            <a:r>
              <a:rPr lang="ru-RU" sz="1600" dirty="0"/>
              <a:t> значение признака, и если да, в течение какого срока.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доступный в онлайновом и офлайновом режимах или только для офлайновой обработки. Признаки, доступные в онлайновом режиме, должны быть реализованы таким образом, что их значение либо 1) быстро читается из </a:t>
            </a:r>
            <a:r>
              <a:rPr lang="ru-RU" sz="1600" dirty="0" err="1"/>
              <a:t>кеша</a:t>
            </a:r>
            <a:r>
              <a:rPr lang="ru-RU" sz="1600" dirty="0"/>
              <a:t> или хранилища значений, либо 2) вычисляется в реальном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125273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Извлечение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Тексты – это </a:t>
            </a:r>
            <a:r>
              <a:rPr lang="ru-RU" sz="20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токенизация</a:t>
            </a:r>
            <a:endParaRPr lang="ru-RU" sz="20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Изображения – извлечение краев и цветовые пятна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Дата и время – полезно вычленить выходные и праздники, дни недели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Местоположение (адрес или координаты) - извлечь плотность, средний доход по району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Номер телефона – регион и оператор связи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Лаги по времени. Окно 3-7 последовательностей</a:t>
            </a:r>
          </a:p>
          <a:p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Код выделения признаков не должен зависеть от остального кода, поддерживающего модель.</a:t>
            </a:r>
          </a:p>
        </p:txBody>
      </p:sp>
    </p:spTree>
    <p:extLst>
      <p:ext uri="{BB962C8B-B14F-4D97-AF65-F5344CB8AC3E}">
        <p14:creationId xmlns:p14="http://schemas.microsoft.com/office/powerpoint/2010/main" val="36358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Техники отбора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Обертка – процедура поиска, которая включает обучение и оценку модели. Начинаем с пустого множества и добавляем в него по одному признаку при условии, что он улучшает качество модели.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Фильтрация. Набор признаков более общий, чем набор, полученный из обёртки, что приводит к меньшей способности предсказания, чем у обёртки. Однако набор признаков не зависит от модели.</a:t>
            </a:r>
          </a:p>
          <a:p>
            <a:pPr marL="1028700" lvl="1"/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Алгоритм </a:t>
            </a:r>
            <a:r>
              <a:rPr lang="en-US" sz="2000" dirty="0"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Boruta (</a:t>
            </a: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основан на </a:t>
            </a:r>
            <a:r>
              <a:rPr lang="en-US" sz="2000" dirty="0"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Random Forest)</a:t>
            </a:r>
            <a:endParaRPr lang="ru-RU" sz="20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081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126A4C-C367-4C52-9C8F-15E904D55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Циклические признаки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CCD0607-61D7-4922-91CE-36BFB2A676E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dirty="0"/>
                  <a:t>Оценить близость событий по времени</a:t>
                </a:r>
                <a:endParaRPr lang="ru-RU" sz="2000" dirty="0">
                  <a:latin typeface="Golos Text" panose="020B0503020202020204" pitchFamily="34" charset="0"/>
                  <a:ea typeface="Golos Text" panose="020B0503020202020204" pitchFamily="34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От одного реального циклического признака 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lang="ru-RU" sz="20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перейдем к двум синтетическим, рассчитываемым через тригонометрические функции.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ru-RU" sz="20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𝜋</m:t>
                                  </m:r>
                                  <m:r>
                                    <a:rPr lang="ru-RU" sz="20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ru-RU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ru-RU" sz="2000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ru-RU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ru-RU" sz="20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ru-RU" sz="2000" dirty="0"/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3CCD0607-61D7-4922-91CE-36BFB2A676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 r="-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8473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Отбор признаков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Знание предметной области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Описательная статистика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Матрица корреляций признаков – с высокой степенью корреляции подумать над удалением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Важность – самые неважные можно удалить, на самые важные посмотреть внимательнее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Оценить распределение – выбросы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Превратить некоторые непрерывные в категориальные</a:t>
            </a:r>
          </a:p>
          <a:p>
            <a:pPr marL="1028700" lvl="1"/>
            <a:r>
              <a:rPr lang="ru-RU" sz="18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Для нормального распределение – правило </a:t>
            </a:r>
            <a:r>
              <a:rPr lang="ru-RU" sz="1800" dirty="0" err="1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Стерджеса</a:t>
            </a:r>
            <a:endParaRPr lang="ru-RU" sz="18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  <a:p>
            <a:pPr marL="1028700" lvl="1"/>
            <a:r>
              <a:rPr lang="ru-RU" sz="1800" dirty="0"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Хороший тон – не больше 10 категорий</a:t>
            </a:r>
            <a:endParaRPr lang="ru-RU" sz="1800" dirty="0">
              <a:effectLst/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393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Непрерывные признаки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32743"/>
                <a:ext cx="7467600" cy="3447143"/>
              </a:xfrm>
            </p:spPr>
            <p:txBody>
              <a:bodyPr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Количество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Процент пропусков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Минимум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ru-RU" sz="18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Первый квартиль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0.25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Среднее значение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ru-RU" sz="18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Медиана 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(0,5-квантиль, 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𝑀𝑒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ru-RU" sz="18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Третий квартиль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0.75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18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Максимум </a:t>
                </a:r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ru-RU" sz="18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Стандартное отклонение (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sz="1800" dirty="0"/>
                  <a:t>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/>
                  <a:t>Мощность (количество различных значений)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ru-RU" sz="1800" dirty="0" err="1"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И</a:t>
                </a:r>
                <a:r>
                  <a:rPr lang="ru-RU" sz="1800" dirty="0" err="1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нтерквартильный</a:t>
                </a:r>
                <a:r>
                  <a:rPr lang="ru-RU" sz="1800" dirty="0">
                    <a:effectLst/>
                    <a:latin typeface="Golos Text" panose="020B0503020202020204" pitchFamily="34" charset="0"/>
                    <a:ea typeface="Golos Text" panose="020B0503020202020204" pitchFamily="34" charset="0"/>
                    <a:cs typeface="Times New Roman" panose="02020603050405020304" pitchFamily="18" charset="0"/>
                  </a:rPr>
                  <a:t> размах</a:t>
                </a:r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𝐼𝑄𝑅</m:t>
                    </m:r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ru-RU" sz="18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8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  <a:endParaRPr lang="ru-RU" sz="18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32743"/>
                <a:ext cx="7467600" cy="3447143"/>
              </a:xfrm>
              <a:blipFill>
                <a:blip r:embed="rId2"/>
                <a:stretch>
                  <a:fillRect l="-490" t="-1062" b="-90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3881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Категориальные признаки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32743"/>
                <a:ext cx="7467600" cy="3447143"/>
              </a:xfrm>
            </p:spPr>
            <p:txBody>
              <a:bodyPr>
                <a:noAutofit/>
              </a:bodyPr>
              <a:lstStyle/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Количество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Процент пропусков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Мощность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Мода </a:t>
                </a:r>
                <a:r>
                  <a:rPr lang="en-US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𝑀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</m:t>
                    </m:r>
                  </m:oMath>
                </a14:m>
                <a:r>
                  <a:rPr lang="en-US" sz="2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ru-RU" sz="2000" dirty="0"/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Частота моды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Процент моды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Вторая мода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Частота второй моды</a:t>
                </a:r>
              </a:p>
              <a:p>
                <a:pPr indent="-285750">
                  <a:buFont typeface="Arial" panose="020B0604020202020204" pitchFamily="34" charset="0"/>
                  <a:buChar char="•"/>
                </a:pPr>
                <a:r>
                  <a:rPr lang="ru-RU" sz="2000" dirty="0"/>
                  <a:t>Процент второй моды</a:t>
                </a:r>
                <a:endParaRPr lang="ru-RU" sz="20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32743"/>
                <a:ext cx="7467600" cy="3447143"/>
              </a:xfrm>
              <a:blipFill>
                <a:blip r:embed="rId2"/>
                <a:stretch>
                  <a:fillRect l="-735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8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Теория вероятностей и математическая статистика - вероятность, в том числе совместная вероятность, математическое ожидание, распределение случайных величин, предельные теоремы, условное математическое ожидание, многомерное нормальное распределение, марковские цепи, расхождение </a:t>
            </a:r>
            <a:r>
              <a:rPr lang="ru-RU" sz="1800" dirty="0" err="1">
                <a:latin typeface="Golos Text" panose="020B0503020202020204"/>
              </a:rPr>
              <a:t>Кульбака-Лейблера</a:t>
            </a:r>
            <a:r>
              <a:rPr lang="ru-RU" sz="1800" dirty="0">
                <a:latin typeface="Golos Text" panose="020B0503020202020204"/>
              </a:rPr>
              <a:t> и расхождение </a:t>
            </a:r>
            <a:r>
              <a:rPr lang="ru-RU" sz="1800" dirty="0" err="1">
                <a:latin typeface="Golos Text" panose="020B0503020202020204"/>
              </a:rPr>
              <a:t>Йенсена</a:t>
            </a:r>
            <a:r>
              <a:rPr lang="ru-RU" sz="1800" dirty="0">
                <a:latin typeface="Golos Text" panose="020B0503020202020204"/>
              </a:rPr>
              <a:t>-Шеннона, генеральная и выборочная совокупности, а также другие понятия математической статистики.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latin typeface="Golos Text" panose="020B0503020202020204"/>
              </a:rPr>
              <a:t>Теория информации - энтропия и ее виды, в частности условная энтропия, перекрестная энтропия, понятие </a:t>
            </a:r>
            <a:r>
              <a:rPr lang="ru-RU" sz="1800" dirty="0" err="1">
                <a:latin typeface="Golos Text" panose="020B0503020202020204"/>
              </a:rPr>
              <a:t>перплексии</a:t>
            </a:r>
            <a:r>
              <a:rPr lang="ru-RU" sz="1800" dirty="0">
                <a:latin typeface="Golos Text" panose="020B0503020202020204"/>
              </a:rPr>
              <a:t>, понимание прироста информации и взаимной информации.</a:t>
            </a:r>
          </a:p>
        </p:txBody>
      </p:sp>
    </p:spTree>
    <p:extLst>
      <p:ext uri="{BB962C8B-B14F-4D97-AF65-F5344CB8AC3E}">
        <p14:creationId xmlns:p14="http://schemas.microsoft.com/office/powerpoint/2010/main" val="2636006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Диаграмма рассеяния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08A6F9-0AF2-4C03-88B0-E81F35462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00" y="797356"/>
            <a:ext cx="3931200" cy="42824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0290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Важность признака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262626"/>
                    </a:solidFill>
                  </a:rPr>
                  <a:t>Критерий Пирсона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𝜒</m:t>
                        </m:r>
                      </m:e>
                      <m:sup>
                        <m:r>
                          <a:rPr lang="ru-RU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1800" dirty="0">
                    <a:solidFill>
                      <a:srgbClr val="262626"/>
                    </a:solidFill>
                  </a:rPr>
                  <a:t> - хорошо для задач регрессии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sz="1800" dirty="0">
                    <a:solidFill>
                      <a:srgbClr val="262626"/>
                    </a:solidFill>
                  </a:rPr>
                  <a:t>Прирост информации</a:t>
                </a:r>
              </a:p>
              <a:p>
                <a:pPr lvl="1"/>
                <a:r>
                  <a:rPr lang="ru-RU" sz="1800" dirty="0">
                    <a:solidFill>
                      <a:srgbClr val="262626"/>
                    </a:solidFill>
                  </a:rPr>
                  <a:t>Критерий Гини</a:t>
                </a:r>
              </a:p>
              <a:p>
                <a:pPr lvl="1"/>
                <a:r>
                  <a:rPr lang="en-US" sz="1800" dirty="0" err="1">
                    <a:solidFill>
                      <a:srgbClr val="262626"/>
                    </a:solidFill>
                  </a:rPr>
                  <a:t>Gain_ratio</a:t>
                </a:r>
                <a:r>
                  <a:rPr lang="ru-RU" sz="1800" dirty="0">
                    <a:solidFill>
                      <a:srgbClr val="262626"/>
                    </a:solidFill>
                  </a:rPr>
                  <a:t> из алгоритма </a:t>
                </a:r>
                <a:r>
                  <a:rPr lang="en-US" sz="1800" dirty="0">
                    <a:solidFill>
                      <a:srgbClr val="262626"/>
                    </a:solidFill>
                  </a:rPr>
                  <a:t>C4.5</a:t>
                </a:r>
                <a:endParaRPr lang="ru-RU" sz="1800" dirty="0">
                  <a:solidFill>
                    <a:srgbClr val="262626"/>
                  </a:solidFill>
                </a:endParaRPr>
              </a:p>
              <a:p>
                <a:pPr lvl="1"/>
                <a:r>
                  <a:rPr lang="ru-RU" sz="1800" dirty="0">
                    <a:solidFill>
                      <a:srgbClr val="262626"/>
                    </a:solidFill>
                  </a:rPr>
                  <a:t>Взаимная информация (</a:t>
                </a:r>
                <a:r>
                  <a:rPr lang="en-US" sz="1800" dirty="0">
                    <a:solidFill>
                      <a:srgbClr val="262626"/>
                    </a:solidFill>
                  </a:rPr>
                  <a:t>Mutual Information</a:t>
                </a:r>
                <a:r>
                  <a:rPr lang="ru-RU" sz="1800" dirty="0">
                    <a:solidFill>
                      <a:srgbClr val="262626"/>
                    </a:solidFill>
                  </a:rPr>
                  <a:t>)</a:t>
                </a:r>
                <a:endParaRPr lang="ru-RU" sz="1800" dirty="0">
                  <a:effectLst/>
                  <a:latin typeface="Golos Text" panose="020B0503020202020204" pitchFamily="34" charset="0"/>
                  <a:ea typeface="Golos Text" panose="020B0503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90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044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 с признаками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Неоткалиброванные признаки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Слишком сильная аугментация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Применение предобработки только для одной из выборок</a:t>
            </a:r>
            <a:endParaRPr lang="en-US" sz="2000" dirty="0">
              <a:solidFill>
                <a:srgbClr val="26262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Долговечность признака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Пропуски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Нерегулярная мощность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62626"/>
                </a:solidFill>
              </a:rPr>
              <a:t>Выбросы – </a:t>
            </a:r>
            <a:r>
              <a:rPr lang="ru-RU" sz="2000" dirty="0"/>
              <a:t>значения, которые лежат далеко от центра распределения признака</a:t>
            </a:r>
            <a:endParaRPr lang="ru-RU" sz="20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623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Пропуски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Если доля пропущенных значений выше 60%, такой признак стоит игнорировать</a:t>
            </a:r>
            <a:endParaRPr lang="ru-RU" sz="2400" dirty="0">
              <a:solidFill>
                <a:srgbClr val="26262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Иногда сам факт отсутствия данных может быть полезен</a:t>
            </a:r>
            <a:endParaRPr lang="ru-RU" sz="16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18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Заполнение пропусков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b="1" dirty="0"/>
              <a:t>Не заполнять пропуски нулями!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Не применять восстановление к признакам, имеющим </a:t>
            </a:r>
            <a:r>
              <a:rPr lang="ru-RU" sz="2400" b="1" dirty="0"/>
              <a:t>более 30%</a:t>
            </a:r>
            <a:r>
              <a:rPr lang="ru-RU" sz="2400" dirty="0"/>
              <a:t> пропусков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среднее значение или медиана, для категориальных – мода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400" dirty="0"/>
              <a:t>линейная или логистическая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471971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Мощность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Если равна 1, полезной информации нет, удалить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Если мощность значительно меньше количества экземпляров, можно изменить тип признака с непрерывного на категориальный</a:t>
            </a:r>
          </a:p>
        </p:txBody>
      </p:sp>
    </p:spTree>
    <p:extLst>
      <p:ext uri="{BB962C8B-B14F-4D97-AF65-F5344CB8AC3E}">
        <p14:creationId xmlns:p14="http://schemas.microsoft.com/office/powerpoint/2010/main" val="3734012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Выбросы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Недопустимые – шум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Допустимые - правильные значения, которые сильно отличаются от остальных значений признака</a:t>
                </a:r>
              </a:p>
              <a:p>
                <a:r>
                  <a:rPr lang="ru-RU" sz="2400" dirty="0"/>
                  <a:t>Если разрыв между третьим квартилем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0.75</m:t>
                        </m:r>
                      </m:sub>
                    </m:sSub>
                  </m:oMath>
                </a14:m>
                <a:r>
                  <a:rPr lang="ru-RU" sz="2400" dirty="0"/>
                  <a:t>) и максимальным значением заметно больше, чем разрыв между медианой и третьим квартилем, это говорит о том, что максимальное значение является выбросом.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4" t="-1416" r="-1306" b="-65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9753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Пороги отсечения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Задать вручную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Для симметричного распределения -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−1.5∗</m:t>
                        </m:r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𝐼𝑄𝑅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+1.5∗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𝐼𝑄𝑅</m:t>
                        </m:r>
                      </m:e>
                    </m:d>
                  </m:oMath>
                </a14:m>
                <a:endParaRPr lang="ru-RU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sz="2400" dirty="0"/>
                  <a:t>Для нормального распределения можно взять </a:t>
                </a:r>
                <a14:m>
                  <m:oMath xmlns:m="http://schemas.openxmlformats.org/officeDocument/2006/math">
                    <m:r>
                      <a:rPr lang="ru-RU" sz="24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±2</m:t>
                    </m:r>
                    <m:r>
                      <a:rPr lang="ru-RU" sz="24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61" t="-141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633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Нормализация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096743"/>
                <a:ext cx="7467600" cy="3447143"/>
              </a:xfrm>
            </p:spPr>
            <p:txBody>
              <a:bodyPr>
                <a:noAutofit/>
              </a:bodyPr>
              <a:lstStyle/>
              <a:p>
                <a:r>
                  <a:rPr lang="ru-RU" sz="2400" dirty="0"/>
                  <a:t>Минимакс-нормализация. К диапазону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𝑙𝑜𝑤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h𝑖𝑔h</m:t>
                        </m:r>
                      </m:e>
                    </m:d>
                  </m:oMath>
                </a14:m>
                <a:r>
                  <a:rPr lang="ru-RU" sz="2400" dirty="0"/>
                  <a:t>, но чувствительна к выбросам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</m:t>
                      </m:r>
                      <m:d>
                        <m:d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h𝑖𝑔h</m:t>
                          </m:r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𝑙𝑜𝑤</m:t>
                          </m:r>
                        </m:e>
                      </m:d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𝑙𝑜𝑤</m:t>
                      </m:r>
                    </m:oMath>
                  </m:oMathPara>
                </a14:m>
                <a:endParaRPr lang="ru-RU" sz="2400" dirty="0"/>
              </a:p>
              <a:p>
                <a:r>
                  <a:rPr lang="ru-RU" sz="2400" dirty="0"/>
                  <a:t>Стандартизация (</a:t>
                </a:r>
                <a:r>
                  <a:rPr lang="en-US" sz="2400" dirty="0"/>
                  <a:t>z-</a:t>
                </a:r>
                <a:r>
                  <a:rPr lang="ru-RU" sz="2400" dirty="0"/>
                  <a:t>нормализация) – к диапазону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400" i="1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ru-RU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ru-RU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ru-RU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ru-RU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ru-RU" sz="2400" dirty="0"/>
                  <a:t>Для отличного от нормального – среднее меняем на медиану, стандартное отклонение – на </a:t>
                </a:r>
                <a:r>
                  <a:rPr lang="ru-RU" sz="2400" dirty="0" err="1"/>
                  <a:t>интерквартильный</a:t>
                </a:r>
                <a:r>
                  <a:rPr lang="ru-RU" sz="2400" dirty="0"/>
                  <a:t> размах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096743"/>
                <a:ext cx="7467600" cy="3447143"/>
              </a:xfrm>
              <a:blipFill>
                <a:blip r:embed="rId2"/>
                <a:stretch>
                  <a:fillRect l="-1224" t="-1416" b="-10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8610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Метод главных компонент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29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0F17-D871-4A24-80A2-045EBD28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Провал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378D0B-B843-4E89-BF11-70E590379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Т</a:t>
            </a:r>
            <a:r>
              <a:rPr lang="ru-RU" sz="2000" dirty="0">
                <a:effectLst/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олько 53% проектов в сфере «искусственного интеллекта» проходят путь от прототипа до внедрения</a:t>
            </a:r>
          </a:p>
          <a:p>
            <a:endParaRPr lang="ru-RU" sz="2000" dirty="0">
              <a:latin typeface="Golos Text" panose="020B0503020202020204" pitchFamily="34" charset="0"/>
              <a:ea typeface="Golos Text" panose="020B050302020202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Golos Text" panose="020B0503020202020204" pitchFamily="34" charset="0"/>
                <a:ea typeface="Golos Text" panose="020B0503020202020204" pitchFamily="34" charset="0"/>
                <a:cs typeface="Times New Roman" panose="02020603050405020304" pitchFamily="18" charset="0"/>
              </a:rPr>
              <a:t>Gartner, 2021</a:t>
            </a:r>
            <a:endParaRPr lang="ru-RU" sz="20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0769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Построение ортогональной проекции на плоскость первых двух главных компонент или в трехмерное пространство первых трех главных компонент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Максимизируется</a:t>
            </a:r>
            <a:r>
              <a:rPr lang="ru-RU" sz="2400" dirty="0"/>
              <a:t> разброс данных, выражаемый среднеквадратическим отклонением от среднего значения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Приближение к истинному преобразованию </a:t>
            </a:r>
            <a:r>
              <a:rPr lang="ru-RU" sz="2400" dirty="0" err="1"/>
              <a:t>Кархунена-Лоэва</a:t>
            </a:r>
            <a:r>
              <a:rPr lang="ru-RU" sz="2400" dirty="0"/>
              <a:t>.</a:t>
            </a:r>
            <a:endParaRPr lang="ru-RU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962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Подготовка данных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600" dirty="0"/>
                  <a:t>Дан центрированный набор векторов данных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u-RU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=1,…,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ru-RU" sz="1600" dirty="0"/>
              </a:p>
              <a:p>
                <a:r>
                  <a:rPr lang="ru-RU" sz="1600" dirty="0"/>
                  <a:t>Центрируем данные, чтобы среднее арифметическое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600" dirty="0"/>
                  <a:t> равно нулю.</a:t>
                </a:r>
              </a:p>
              <a:p>
                <a:r>
                  <a:rPr lang="ru-RU" sz="1600" dirty="0"/>
                  <a:t>Надо: найти такое ортогональное преобразование в новую систему координат, для которого были бы верны следующие условия:</a:t>
                </a:r>
              </a:p>
              <a:p>
                <a:pPr lvl="1"/>
                <a:r>
                  <a:rPr lang="ru-RU" sz="1600" dirty="0"/>
                  <a:t>выборочная дисперсия данных вдоль первой координаты 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ru-RU" sz="1600" dirty="0"/>
                  <a:t>) максимальна (координата называется первой главной компонентой, </a:t>
                </a:r>
                <a:r>
                  <a:rPr lang="en-US" sz="1600" dirty="0"/>
                  <a:t>PC</a:t>
                </a:r>
                <a:r>
                  <a:rPr lang="ru-RU" sz="1600" dirty="0"/>
                  <a:t>1)</a:t>
                </a:r>
              </a:p>
              <a:p>
                <a:pPr lvl="1"/>
                <a:r>
                  <a:rPr lang="ru-RU" sz="1600" dirty="0"/>
                  <a:t>выборочная дисперсия данных вдоль второй координаты 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ru-RU" sz="1600" dirty="0"/>
                  <a:t>) максимальна при условии ортогональности первой координате (координата называется второй главной компонентой, </a:t>
                </a:r>
                <a:r>
                  <a:rPr lang="en-US" sz="1600" dirty="0"/>
                  <a:t>PC</a:t>
                </a:r>
                <a:r>
                  <a:rPr lang="ru-RU" sz="1600" dirty="0"/>
                  <a:t>2)</a:t>
                </a:r>
              </a:p>
              <a:p>
                <a:pPr lvl="1"/>
                <a:r>
                  <a:rPr lang="ru-RU" sz="1600" dirty="0"/>
                  <a:t>и т.д.</a:t>
                </a:r>
                <a:endParaRPr lang="ru-RU" sz="160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08" t="-531" r="-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083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Итеративный метод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600" dirty="0"/>
                  <a:t>Выборочная дисперсия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𝑘𝑗</m:t>
                                        </m:r>
                                      </m:sub>
                                    </m:sSub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ru-RU" sz="1600" dirty="0"/>
                  <a:t> данных вдоль направления, заданного нормированным вектором главных компонент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ru-RU" sz="1600" dirty="0"/>
                  <a:t>.</a:t>
                </a:r>
              </a:p>
              <a:p>
                <a:r>
                  <a:rPr lang="ru-RU" sz="1600" dirty="0"/>
                  <a:t>Находим первую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ru-RU" sz="1600" dirty="0"/>
              </a:p>
              <a:p>
                <a:r>
                  <a:rPr lang="ru-RU" sz="1600" dirty="0"/>
                  <a:t>Вычитаем из данных проекцию на первую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1600" dirty="0"/>
              </a:p>
              <a:p>
                <a:r>
                  <a:rPr lang="ru-RU" sz="1600" dirty="0"/>
                  <a:t>Находим вторую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ru-RU" sz="1600" dirty="0"/>
              </a:p>
              <a:p>
                <a:r>
                  <a:rPr lang="ru-RU" sz="1600" dirty="0"/>
                  <a:t>Вычитаем проекцию на 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ru-RU" sz="160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ru-RU" sz="1600" dirty="0"/>
                  <a:t>)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u-RU" sz="1600" dirty="0"/>
              </a:p>
              <a:p>
                <a:r>
                  <a:rPr lang="ru-RU" sz="1600" dirty="0"/>
                  <a:t>Находим (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1600" dirty="0"/>
                  <a:t>) главную компоненту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u-RU" sz="16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60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ru-RU" sz="16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d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ru-RU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d>
                              <m:dPr>
                                <m:begChr m:val="["/>
                                <m:endChr m:val="]"/>
                                <m:ctrlPr>
                                  <a:rPr lang="ru-RU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  <m:r>
                                      <a:rPr lang="ru-RU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ru-RU" sz="1600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ru-RU" sz="160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08" t="-88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9477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Матричный метод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600" dirty="0">
                    <a:solidFill>
                      <a:srgbClr val="262626"/>
                    </a:solidFill>
                  </a:rPr>
                  <a:t>Приводят к задаче диагонализации ковариационной матрицы или выборочной ковариационной матрицы</a:t>
                </a:r>
              </a:p>
              <a:p>
                <a:r>
                  <a:rPr lang="ru-RU" sz="1600" dirty="0">
                    <a:solidFill>
                      <a:srgbClr val="262626"/>
                    </a:solidFill>
                  </a:rPr>
                  <a:t>Выборочная ковариационная матрица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𝑙𝑖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b="0" i="1" smtClean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𝑙𝑗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ru-RU" sz="1600" dirty="0">
                  <a:solidFill>
                    <a:srgbClr val="262626"/>
                  </a:solidFill>
                </a:endParaRPr>
              </a:p>
              <a:p>
                <a:r>
                  <a:rPr lang="ru-RU" sz="1600" dirty="0">
                    <a:solidFill>
                      <a:srgbClr val="262626"/>
                    </a:solidFill>
                  </a:rPr>
                  <a:t>Векторы главных компонент – набор собственных векторов матрицы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ru-RU" sz="1600" dirty="0">
                    <a:solidFill>
                      <a:srgbClr val="262626"/>
                    </a:solidFill>
                  </a:rPr>
                  <a:t>, расположенных в порядке убывания собственных значений</a:t>
                </a:r>
                <a:endParaRPr lang="en-US" sz="1600" dirty="0">
                  <a:solidFill>
                    <a:srgbClr val="262626"/>
                  </a:solidFill>
                </a:endParaRPr>
              </a:p>
              <a:p>
                <a:r>
                  <a:rPr lang="ru-RU" sz="1600" dirty="0">
                    <a:solidFill>
                      <a:srgbClr val="262626"/>
                    </a:solidFill>
                  </a:rPr>
                  <a:t>Ковариационная матрица</a:t>
                </a:r>
                <a:endParaRPr lang="en-US" sz="16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1600" i="1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262626"/>
                  </a:solidFill>
                </a:endParaRPr>
              </a:p>
              <a:p>
                <a:r>
                  <a:rPr lang="ru-RU" sz="1600" dirty="0">
                    <a:solidFill>
                      <a:srgbClr val="262626"/>
                    </a:solidFill>
                  </a:rPr>
                  <a:t>Суть метода – спектральное разложение матрицы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ru-RU" sz="160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08" t="-531" b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71667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Матричные обозначения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– </a:t>
                </a:r>
                <a:r>
                  <a:rPr lang="ru-RU" sz="2400" dirty="0">
                    <a:solidFill>
                      <a:srgbClr val="262626"/>
                    </a:solidFill>
                  </a:rPr>
                  <a:t>исходное пространство данных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– </a:t>
                </a:r>
                <a:r>
                  <a:rPr lang="ru-RU" sz="2400" dirty="0">
                    <a:solidFill>
                      <a:srgbClr val="262626"/>
                    </a:solidFill>
                  </a:rPr>
                  <a:t>матрица старых признаков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</a:t>
                </a:r>
                <a:r>
                  <a:rPr lang="ru-RU" sz="2400" dirty="0">
                    <a:solidFill>
                      <a:srgbClr val="26262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ru-RU" sz="2400" dirty="0">
                    <a:solidFill>
                      <a:srgbClr val="262626"/>
                    </a:solidFill>
                  </a:rPr>
                  <a:t>)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– </a:t>
                </a:r>
                <a:r>
                  <a:rPr lang="ru-RU" sz="2400" dirty="0">
                    <a:solidFill>
                      <a:srgbClr val="262626"/>
                    </a:solidFill>
                  </a:rPr>
                  <a:t>матрица новых признаков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</a:t>
                </a:r>
                <a:r>
                  <a:rPr lang="ru-RU" sz="2400" dirty="0">
                    <a:solidFill>
                      <a:srgbClr val="262626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rgbClr val="262626"/>
                    </a:solidFill>
                  </a:rPr>
                  <a:t>)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400" dirty="0">
                    <a:solidFill>
                      <a:srgbClr val="262626"/>
                    </a:solidFill>
                  </a:rPr>
                  <a:t> – </a:t>
                </a:r>
                <a:r>
                  <a:rPr lang="ru-RU" sz="2400" dirty="0">
                    <a:solidFill>
                      <a:srgbClr val="262626"/>
                    </a:solidFill>
                  </a:rPr>
                  <a:t>матрица линейного преобразования новых признаков в старые (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400" dirty="0">
                    <a:solidFill>
                      <a:srgbClr val="262626"/>
                    </a:solidFill>
                  </a:rPr>
                  <a:t>)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ru-RU" sz="24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ru-RU" sz="2400" dirty="0">
                  <a:solidFill>
                    <a:srgbClr val="262626"/>
                  </a:solidFill>
                </a:endParaRPr>
              </a:p>
              <a:p>
                <a:r>
                  <a:rPr lang="ru-RU" sz="2400" dirty="0">
                    <a:solidFill>
                      <a:srgbClr val="262626"/>
                    </a:solidFill>
                  </a:rPr>
                  <a:t>Найти</a:t>
                </a:r>
                <a:endParaRPr lang="en-US" sz="24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ru-RU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p>
                          <m:r>
                            <a:rPr lang="ru-RU" sz="24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sz="240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i="0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lim>
                          </m:limLow>
                        </m:fName>
                        <m:e/>
                      </m:func>
                    </m:oMath>
                  </m:oMathPara>
                </a14:m>
                <a:endParaRPr lang="en-US" sz="240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224" t="-1416" b="-5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613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Основная теорема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</a:rPr>
                  <a:t>Если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𝑟𝑎𝑛𝑘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:r>
                  <a:rPr lang="ru-RU" sz="2000" dirty="0">
                    <a:solidFill>
                      <a:srgbClr val="262626"/>
                    </a:solidFill>
                  </a:rPr>
                  <a:t>то минимум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ru-RU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  <m:sup>
                        <m:r>
                          <a:rPr lang="ru-RU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достигается, когда столбцы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– это собственные вектора матрицы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, соответствующие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максимальным собственным значениям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ru-RU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, а матрица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.</a:t>
                </a: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При этом:</a:t>
                </a:r>
              </a:p>
              <a:p>
                <a:pPr lvl="1"/>
                <a:r>
                  <a:rPr lang="ru-RU" sz="2000" dirty="0">
                    <a:solidFill>
                      <a:srgbClr val="262626"/>
                    </a:solidFill>
                  </a:rPr>
                  <a:t>Матрица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ортонормирована: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  <a:p>
                <a:pPr lvl="1"/>
                <a:r>
                  <a:rPr lang="ru-RU" sz="2000" dirty="0">
                    <a:solidFill>
                      <a:srgbClr val="262626"/>
                    </a:solidFill>
                  </a:rPr>
                  <a:t>Матрица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ортогональна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l-GR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m:rPr>
                        <m:sty m:val="p"/>
                      </m:rPr>
                      <a:rPr lang="el-GR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sSup>
                              <m:sSupPr>
                                <m:ctrlP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</m:e>
                              <m:sup>
                                <m:r>
                                  <a:rPr lang="en-US" sz="2000" i="1" dirty="0">
                                    <a:solidFill>
                                      <a:srgbClr val="262626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ru-RU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  <m:sup>
                        <m:r>
                          <a:rPr lang="ru-RU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d>
                      </m:e>
                      <m:sup>
                        <m:r>
                          <a:rPr lang="ru-RU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𝑡𝑟𝑎𝑐𝑒</m:t>
                    </m:r>
                    <m:r>
                      <m:rPr>
                        <m:sty m:val="p"/>
                      </m:rPr>
                      <a:rPr lang="el-GR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262626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 r="-1306" b="-1309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210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Связь с сингулярным разложением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</a:rPr>
                  <a:t>Если взять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:r>
                  <a:rPr lang="ru-RU" sz="2000" dirty="0">
                    <a:solidFill>
                      <a:srgbClr val="262626"/>
                    </a:solidFill>
                  </a:rPr>
                  <a:t>то</a:t>
                </a:r>
                <a:endParaRPr lang="en-US" sz="2000" dirty="0">
                  <a:solidFill>
                    <a:srgbClr val="262626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ru-RU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p>
                          <m:r>
                            <a:rPr lang="ru-RU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b="0" dirty="0">
                  <a:solidFill>
                    <a:srgbClr val="262626"/>
                  </a:solidFill>
                </a:endParaRP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Представление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ru-RU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u-RU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точное и совпадает с сингулярным разложением при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u-RU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ad>
                      <m:radPr>
                        <m:degHide m:val="on"/>
                        <m:ctrlP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rad>
                  </m:oMath>
                </a14:m>
                <a:endParaRPr lang="en-US" sz="20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ad>
                      <m:radPr>
                        <m:degHide m:val="on"/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l-GR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rad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ru-RU" sz="2000" dirty="0">
                  <a:solidFill>
                    <a:srgbClr val="262626"/>
                  </a:solidFill>
                </a:endParaRP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Линейное преобразование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работает в обе стороны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000" b="0" i="0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𝐹𝑈</m:t>
                    </m:r>
                  </m:oMath>
                </a14:m>
                <a:endParaRPr lang="ru-RU" sz="2000" dirty="0">
                  <a:solidFill>
                    <a:srgbClr val="262626"/>
                  </a:solidFill>
                </a:endParaRP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Поскольку новые признаки </a:t>
                </a:r>
                <a:r>
                  <a:rPr lang="ru-RU" sz="2000" dirty="0" err="1">
                    <a:solidFill>
                      <a:srgbClr val="262626"/>
                    </a:solidFill>
                  </a:rPr>
                  <a:t>некоррелированы</a:t>
                </a:r>
                <a:r>
                  <a:rPr lang="ru-RU" sz="2000" dirty="0">
                    <a:solidFill>
                      <a:srgbClr val="262626"/>
                    </a:solidFill>
                  </a:rPr>
                  <a:t>, преобразование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ru-RU" sz="2000" dirty="0">
                    <a:solidFill>
                      <a:srgbClr val="262626"/>
                    </a:solidFill>
                  </a:rPr>
                  <a:t> называется преобразованием </a:t>
                </a:r>
                <a:r>
                  <a:rPr lang="ru-RU" sz="2000" dirty="0" err="1">
                    <a:solidFill>
                      <a:srgbClr val="262626"/>
                    </a:solidFill>
                  </a:rPr>
                  <a:t>Кархунена-Лоэва</a:t>
                </a:r>
                <a:endParaRPr lang="en-US" sz="200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 b="-53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512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Эффективная размерность выборки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dirty="0">
                    <a:solidFill>
                      <a:srgbClr val="262626"/>
                    </a:solidFill>
                  </a:rPr>
                  <a:t>Эффективная размерность выборки – это наименьшее целое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262626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, </a:t>
                </a:r>
                <a:r>
                  <a:rPr lang="ru-RU" sz="2000" dirty="0">
                    <a:solidFill>
                      <a:srgbClr val="262626"/>
                    </a:solidFill>
                  </a:rPr>
                  <a:t>при котором</a:t>
                </a:r>
                <a:endParaRPr lang="en-US" sz="2000" dirty="0">
                  <a:solidFill>
                    <a:srgbClr val="262626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 dirty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sSup>
                                    <m:sSupPr>
                                      <m:ctrlPr>
                                        <a:rPr lang="en-US" sz="200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𝑈</m:t>
                                      </m:r>
                                    </m:e>
                                    <m:sup>
                                      <m:r>
                                        <a:rPr lang="en-US" sz="2000" i="1" dirty="0">
                                          <a:solidFill>
                                            <a:srgbClr val="26262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ru-RU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dirty="0">
                                      <a:solidFill>
                                        <a:srgbClr val="262626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ru-RU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dirty="0" smtClean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b="0" i="1" dirty="0" smtClean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solidFill>
                                <a:srgbClr val="262626"/>
                              </a:solidFill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000" i="1" dirty="0">
                                  <a:solidFill>
                                    <a:srgbClr val="26262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20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000" b="0" i="1" dirty="0" smtClean="0">
                          <a:solidFill>
                            <a:srgbClr val="26262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000" b="0" dirty="0">
                  <a:solidFill>
                    <a:srgbClr val="262626"/>
                  </a:solidFill>
                </a:endParaRPr>
              </a:p>
              <a:p>
                <a:r>
                  <a:rPr lang="ru-RU" sz="2000" dirty="0">
                    <a:solidFill>
                      <a:srgbClr val="262626"/>
                    </a:solidFill>
                  </a:rPr>
                  <a:t>Критерий крутого склона</a:t>
                </a:r>
                <a:endParaRPr lang="en-US" sz="2000" b="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D7FA5B-3046-40EA-B476-3F831F890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86215"/>
            <a:ext cx="5648446" cy="152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85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2C49AB-4719-4D75-9D6C-32E19AA854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958"/>
            <a:ext cx="9144000" cy="39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55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 err="1">
                <a:solidFill>
                  <a:schemeClr val="bg1"/>
                </a:solidFill>
              </a:rPr>
              <a:t>Cтохастическое</a:t>
            </a:r>
            <a:r>
              <a:rPr lang="ru-RU" sz="3600" dirty="0">
                <a:solidFill>
                  <a:schemeClr val="bg1"/>
                </a:solidFill>
              </a:rPr>
              <a:t> вложение соседей с t-распределением (t-SNE)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93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0F17-D871-4A24-80A2-045EBD28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Причины провала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378D0B-B843-4E89-BF11-70E590379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«Искусственный интеллект» - это НИОКР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Слабая интуиция при выборе архитектуры модели машинного обучения.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Неумение определять границы применимости машинного обучения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Ошибки в постановке цели.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Отсутствие гарантий, что удастся добиться удовлетворительного качества работы моделей машинного обучения. Завышенные ожидания заказчика.</a:t>
            </a:r>
          </a:p>
        </p:txBody>
      </p:sp>
    </p:spTree>
    <p:extLst>
      <p:ext uri="{BB962C8B-B14F-4D97-AF65-F5344CB8AC3E}">
        <p14:creationId xmlns:p14="http://schemas.microsoft.com/office/powerpoint/2010/main" val="1740565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Суть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168743"/>
                <a:ext cx="7467600" cy="3447143"/>
              </a:xfrm>
            </p:spPr>
            <p:txBody>
              <a:bodyPr>
                <a:noAutofit/>
              </a:bodyPr>
              <a:lstStyle/>
              <a:p>
                <a:r>
                  <a:rPr lang="ru-RU" sz="2000" dirty="0"/>
                  <a:t>Минимизации расстояния </a:t>
                </a:r>
                <a:r>
                  <a:rPr lang="ru-RU" sz="2000" dirty="0" err="1"/>
                  <a:t>Кульбака-Лейблера</a:t>
                </a:r>
                <a:endParaRPr lang="ru-RU" sz="2000" dirty="0"/>
              </a:p>
              <a:p>
                <a:r>
                  <a:rPr lang="ru-RU" sz="2000" dirty="0"/>
                  <a:t>Алгоритм t-SNE стохастический, так что каждый запуск может приводить к разным результатам</a:t>
                </a:r>
              </a:p>
              <a:p>
                <a:r>
                  <a:rPr lang="ru-RU" sz="2000" dirty="0"/>
                  <a:t>Дан набор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объектов в пространстве высокой размерности.</a:t>
                </a:r>
              </a:p>
              <a:p>
                <a:r>
                  <a:rPr lang="ru-RU" sz="2000" dirty="0"/>
                  <a:t>Необходимо отобразить его в набор </a:t>
                </a: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u-RU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u-RU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000" dirty="0"/>
                  <a:t> в двух или трехмерном пространстве, которое отражает похожесть распределения точек насколько это возможно.</a:t>
                </a:r>
              </a:p>
              <a:p>
                <a:r>
                  <a:rPr lang="ru-RU" sz="2000" dirty="0"/>
                  <a:t>Относительные размеры получившихся кластеров ничего не значат, как и расстояния между ними.</a:t>
                </a:r>
                <a:endParaRPr lang="ru-RU" sz="2000" dirty="0">
                  <a:solidFill>
                    <a:srgbClr val="262626"/>
                  </a:solidFill>
                </a:endParaRP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168743"/>
                <a:ext cx="7467600" cy="3447143"/>
              </a:xfrm>
              <a:blipFill>
                <a:blip r:embed="rId2"/>
                <a:stretch>
                  <a:fillRect l="-816" t="-1062" b="-102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1896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Расчет вероятностей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2000" dirty="0"/>
                  <a:t>1. Рассчитываем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2000" dirty="0"/>
                  <a:t>, которые пропорциональны похожести объектов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/>
                  <a:t>. Если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2000" dirty="0"/>
                  <a:t>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000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ru-RU" sz="2000" dirty="0"/>
              </a:p>
              <a:p>
                <a:r>
                  <a:rPr lang="ru-RU" sz="2000" dirty="0"/>
                  <a:t>Похожесть определяется условной вероятностью, что для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000" dirty="0"/>
                  <a:t> будет выбрана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u-RU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000" dirty="0"/>
                  <a:t> в качестве соседней точки.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ru-RU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ru-RU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ru-RU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d>
                                <m:dPr>
                                  <m:ctrlPr>
                                    <a:rPr lang="ru-RU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ru-RU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ru-RU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ru-RU" sz="20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816" t="-1239" b="-35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033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Расчет вероятностей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800" b="1" dirty="0"/>
                  <a:t>Дисперсия</a:t>
                </a: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sz="1800" dirty="0"/>
                  <a:t> определяет полосу пропускания гауссовых ядер и адаптируется к плотности данных. Меньшие значения используют в более плотных частях пространства данных, по сути они приводят к игнорированию глобальной информации. </a:t>
                </a:r>
              </a:p>
              <a:p>
                <a:r>
                  <a:rPr lang="ru-RU" sz="1800" dirty="0"/>
                  <a:t>Параметр </a:t>
                </a:r>
                <a14:m>
                  <m:oMath xmlns:m="http://schemas.openxmlformats.org/officeDocument/2006/math">
                    <m:r>
                      <a:rPr lang="ru-RU" sz="18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ru-RU" sz="1800" dirty="0"/>
                  <a:t> находится с помощью метода </a:t>
                </a:r>
                <a:r>
                  <a:rPr lang="ru-RU" sz="1800" dirty="0" err="1"/>
                  <a:t>бисекции</a:t>
                </a:r>
                <a:r>
                  <a:rPr lang="ru-RU" sz="1800" dirty="0"/>
                  <a:t> через </a:t>
                </a:r>
                <a:r>
                  <a:rPr lang="ru-RU" sz="1800" dirty="0" err="1"/>
                  <a:t>перплексию</a:t>
                </a:r>
                <a:r>
                  <a:rPr lang="ru-RU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𝑃𝑃</m:t>
                    </m:r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/>
                  <a:t>. Задаем </a:t>
                </a:r>
                <a:r>
                  <a:rPr lang="ru-RU" sz="1800" dirty="0" err="1"/>
                  <a:t>перплексию</a:t>
                </a:r>
                <a:r>
                  <a:rPr lang="ru-RU" sz="1800" dirty="0"/>
                  <a:t> (на практике рекомендуется значение в интервале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𝑃𝑒𝑟𝑝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5,50</m:t>
                        </m:r>
                      </m:e>
                    </m:d>
                  </m:oMath>
                </a14:m>
                <a:r>
                  <a:rPr lang="ru-RU" sz="1800" dirty="0"/>
                  <a:t>, главное, чтобы значение </a:t>
                </a:r>
                <a:r>
                  <a:rPr lang="ru-RU" sz="1800" dirty="0" err="1"/>
                  <a:t>перплексии</a:t>
                </a:r>
                <a:r>
                  <a:rPr lang="ru-RU" sz="1800" dirty="0"/>
                  <a:t> было меньше количества точек) и каждое деление (шаг метода </a:t>
                </a:r>
                <a:r>
                  <a:rPr lang="ru-RU" sz="1800" dirty="0" err="1"/>
                  <a:t>бисекции</a:t>
                </a:r>
                <a:r>
                  <a:rPr lang="ru-RU" sz="1800" dirty="0"/>
                  <a:t>) пытаемся подогнать вычисленную </a:t>
                </a:r>
                <a:r>
                  <a:rPr lang="ru-RU" sz="1800" dirty="0" err="1"/>
                  <a:t>перплексию</a:t>
                </a:r>
                <a:r>
                  <a:rPr lang="ru-RU" sz="1800" dirty="0"/>
                  <a:t> условного распределения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800" dirty="0"/>
                  <a:t> к заданной.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 r="-4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6010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Перплексия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800" dirty="0"/>
                  <a:t>Перплексия – мера того, насколько хорошо распределение вероятностей предсказывает выборку, низкий показатель указывает на хорошее предсказание. </a:t>
                </a:r>
                <a:r>
                  <a:rPr lang="ru-RU" sz="1800" dirty="0" err="1"/>
                  <a:t>Перплексия</a:t>
                </a:r>
                <a:r>
                  <a:rPr lang="ru-RU" sz="1800" dirty="0"/>
                  <a:t> рассчитывается через энтропию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8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𝑃𝑃</m:t>
                      </m:r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ru-RU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1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ru-RU" sz="1800" dirty="0"/>
              </a:p>
              <a:p>
                <a:r>
                  <a:rPr lang="ru-RU" sz="1800" dirty="0" err="1"/>
                  <a:t>Перплексия</a:t>
                </a:r>
                <a:r>
                  <a:rPr lang="ru-RU" sz="1800" dirty="0"/>
                  <a:t> позволяет сбалансировать влияние глобальных и локальных аспектов распределения данных.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602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1FD0795-644F-4C7B-80A8-91C15E22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Расчет вероятностей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921705F9-6455-4E8E-839E-E14974AA2AA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pPr lvl="0"/>
                <a:r>
                  <a:rPr lang="ru-RU" sz="1500" dirty="0"/>
                  <a:t>Задаем предельное количество делений (обычно, 50) и порог точности (обычно,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ru-RU" sz="1500" dirty="0"/>
                  <a:t>).</a:t>
                </a:r>
              </a:p>
              <a:p>
                <a:pPr lvl="0"/>
                <a:r>
                  <a:rPr lang="ru-RU" sz="1500" dirty="0"/>
                  <a:t>Введем замену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1500" dirty="0"/>
                  <a:t> и установим натуральный логарифм заданной </a:t>
                </a:r>
                <a:r>
                  <a:rPr lang="ru-RU" sz="1500" dirty="0" err="1"/>
                  <a:t>перплексии</a:t>
                </a:r>
                <a:r>
                  <a:rPr lang="ru-RU" sz="1500" dirty="0"/>
                  <a:t>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𝑙𝑜𝑔𝑃𝑒𝑟𝑝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150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𝑃𝑒𝑟𝑝</m:t>
                        </m:r>
                      </m:e>
                    </m:func>
                  </m:oMath>
                </a14:m>
                <a:r>
                  <a:rPr lang="ru-RU" sz="1500" dirty="0"/>
                  <a:t>.</a:t>
                </a:r>
              </a:p>
              <a:p>
                <a:pPr lvl="0"/>
                <a:r>
                  <a:rPr lang="ru-RU" sz="1500" dirty="0"/>
                  <a:t>Для каждой точки</a:t>
                </a:r>
              </a:p>
              <a:p>
                <a:pPr lvl="1"/>
                <a:r>
                  <a:rPr lang="ru-RU" sz="1500" dirty="0"/>
                  <a:t>рассчитываем условные вероятности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500" dirty="0"/>
                  <a:t> и вычисляем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𝑃𝑒𝑟𝑝𝐷𝑖𝑓𝑓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𝑃𝑃</m:t>
                    </m:r>
                    <m:d>
                      <m:d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u-RU" sz="15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𝑙𝑜𝑔𝑃𝑒𝑟𝑝</m:t>
                    </m:r>
                  </m:oMath>
                </a14:m>
                <a:r>
                  <a:rPr lang="ru-RU" sz="1500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=−∞</m:t>
                    </m:r>
                  </m:oMath>
                </a14:m>
                <a:r>
                  <a:rPr lang="ru-RU" sz="15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ru-RU" sz="1500" dirty="0"/>
              </a:p>
              <a:p>
                <a:pPr lvl="1"/>
                <a:r>
                  <a:rPr lang="ru-RU" sz="1500" dirty="0"/>
                  <a:t>После этого запускается метод </a:t>
                </a:r>
                <a:r>
                  <a:rPr lang="ru-RU" sz="1500" dirty="0" err="1"/>
                  <a:t>бисекции</a:t>
                </a:r>
                <a:r>
                  <a:rPr lang="ru-RU" sz="1500" dirty="0"/>
                  <a:t>:</a:t>
                </a:r>
              </a:p>
              <a:p>
                <a:endParaRPr lang="ru-RU" sz="1500" dirty="0"/>
              </a:p>
            </p:txBody>
          </p:sp>
        </mc:Choice>
        <mc:Fallback xmlns="">
          <p:sp>
            <p:nvSpPr>
              <p:cNvPr id="4" name="Объект 2">
                <a:extLst>
                  <a:ext uri="{FF2B5EF4-FFF2-40B4-BE49-F238E27FC236}">
                    <a16:creationId xmlns:a16="http://schemas.microsoft.com/office/drawing/2014/main" id="{921705F9-6455-4E8E-839E-E14974AA2A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7" t="-1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3219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Расчет вероятностей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500" dirty="0"/>
                  <a:t>Пока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𝑃𝑒𝑟𝑝𝐷𝑖𝑓𝑓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5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ru-RU" sz="1500" dirty="0"/>
                  <a:t> и количество делений меньше предельного проверяется условие</a:t>
                </a:r>
              </a:p>
              <a:p>
                <a:pPr lvl="2"/>
                <a:r>
                  <a:rPr lang="ru-RU" sz="1500" dirty="0"/>
                  <a:t>Если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𝑃𝑒𝑟𝑝𝐷𝑖𝑓𝑓</m:t>
                    </m:r>
                    <m:r>
                      <a:rPr lang="ru-RU" sz="15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ru-RU" sz="1500" dirty="0"/>
                  <a:t>, то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1500" dirty="0"/>
              </a:p>
              <a:p>
                <a:pPr lvl="3"/>
                <a:r>
                  <a:rPr lang="ru-RU" sz="15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==∞</m:t>
                    </m:r>
                  </m:oMath>
                </a14:m>
                <a:r>
                  <a:rPr lang="ru-RU" sz="1500" dirty="0"/>
                  <a:t>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1500" dirty="0"/>
                  <a:t>, иначе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1500" dirty="0"/>
              </a:p>
              <a:p>
                <a:pPr lvl="2"/>
                <a:r>
                  <a:rPr lang="ru-RU" sz="1500" dirty="0"/>
                  <a:t>Иначе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ru-RU" sz="1500" dirty="0"/>
              </a:p>
              <a:p>
                <a:pPr lvl="3"/>
                <a:r>
                  <a:rPr lang="ru-RU" sz="1500" dirty="0"/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==−∞</m:t>
                    </m:r>
                  </m:oMath>
                </a14:m>
                <a:r>
                  <a:rPr lang="ru-RU" sz="1500" dirty="0"/>
                  <a:t>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1500" dirty="0"/>
                  <a:t>, иначе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u-RU" sz="15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ru-RU" sz="1500" i="1"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1500" dirty="0"/>
              </a:p>
              <a:p>
                <a:pPr lvl="2"/>
                <a:r>
                  <a:rPr lang="ru-RU" sz="1500" dirty="0" err="1"/>
                  <a:t>Перевычисляем</a:t>
                </a:r>
                <a:r>
                  <a:rPr lang="ru-RU" sz="1500" dirty="0"/>
                  <a:t> </a:t>
                </a:r>
                <a:r>
                  <a:rPr lang="ru-RU" sz="1500" dirty="0" err="1"/>
                  <a:t>перплексию</a:t>
                </a:r>
                <a:r>
                  <a:rPr lang="ru-RU" sz="1500" dirty="0"/>
                  <a:t>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𝑃𝑃</m:t>
                    </m:r>
                    <m:d>
                      <m:d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500" dirty="0"/>
                  <a:t> и разность </a:t>
                </a:r>
                <a14:m>
                  <m:oMath xmlns:m="http://schemas.openxmlformats.org/officeDocument/2006/math">
                    <m:r>
                      <a:rPr lang="ru-RU" sz="1500" i="1">
                        <a:latin typeface="Cambria Math" panose="02040503050406030204" pitchFamily="18" charset="0"/>
                      </a:rPr>
                      <m:t>𝑃𝑒𝑟𝑝𝐷𝑖𝑓𝑓</m:t>
                    </m:r>
                  </m:oMath>
                </a14:m>
                <a:endParaRPr lang="ru-RU" sz="1500" dirty="0"/>
              </a:p>
              <a:p>
                <a:pPr lvl="2"/>
                <a:r>
                  <a:rPr lang="ru-RU" sz="1500" dirty="0"/>
                  <a:t>Увеличиваем количество делений</a:t>
                </a:r>
              </a:p>
              <a:p>
                <a:r>
                  <a:rPr lang="ru-RU" sz="1500" dirty="0"/>
                  <a:t>Вычисление вероятностей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5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ru-RU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7BFEF9A1-78B4-FD4E-6902-56D70310F4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7" t="-1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4766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2B5C0-683E-4B37-810C-A1D35EED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похожего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A87F62-D78B-4BBE-95CF-9E328929C7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800" dirty="0"/>
                  <a:t>2. Определение похожего распределения вероятностей по точкам пространства малой размерности. Для этого используется </a:t>
                </a:r>
                <a:r>
                  <a:rPr lang="en-US" sz="1800" dirty="0"/>
                  <a:t>t</a:t>
                </a:r>
                <a:r>
                  <a:rPr lang="ru-RU" sz="1800" dirty="0"/>
                  <a:t>-распределения Стьюдента с одной степенью свободы, которое решает проблему скученности точек (дисбаланс в распределении расстояний) за счет более тяжелых хвостов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ru-RU" sz="18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ru-RU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ru-RU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ru-RU" sz="18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ru-RU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ru-RU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ru-RU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ru-RU" sz="1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sz="1800" dirty="0"/>
              </a:p>
              <a:p>
                <a:r>
                  <a:rPr lang="ru-RU" sz="1800" dirty="0"/>
                  <a:t>Если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ru-RU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ru-RU" sz="1800" dirty="0"/>
                  <a:t>, 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1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ru-RU" sz="1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u-RU" sz="1800" dirty="0"/>
              </a:p>
              <a:p>
                <a:endParaRPr lang="ru-RU" sz="1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A87F62-D78B-4BBE-95CF-9E328929C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653" t="-10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91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42B5C0-683E-4B37-810C-A1D35EED4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Определение похожего распределения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A87F62-D78B-4BBE-95CF-9E328929C7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ru-RU" sz="2800" dirty="0"/>
                  <a:t>Расположение точек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/>
                  <a:t> определяется минимизацией расстояния </a:t>
                </a:r>
                <a:r>
                  <a:rPr lang="ru-RU" sz="2800" dirty="0" err="1"/>
                  <a:t>Кульбака-Лейблера</a:t>
                </a:r>
                <a:r>
                  <a:rPr lang="ru-RU" sz="2800" dirty="0"/>
                  <a:t> с помощью градиентного спуска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"/>
                          <m:endChr m:val="‖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d>
                        </m:e>
                      </m:d>
                      <m:d>
                        <m:dPr>
                          <m:begChr m:val="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ru-RU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unc>
                            <m:func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ru-RU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ru-RU" sz="2800" dirty="0"/>
              </a:p>
              <a:p>
                <a:r>
                  <a:rPr lang="ru-RU" sz="2800" dirty="0"/>
                  <a:t>Градиент будет выглядеть так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‖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ru-RU" sz="2800" i="1">
                          <a:latin typeface="Cambria Math" panose="02040503050406030204" pitchFamily="18" charset="0"/>
                        </a:rPr>
                        <m:t>=4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ru-RU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ru-RU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sz="2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d>
                          <m:dPr>
                            <m:ctrlPr>
                              <a:rPr lang="ru-RU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ru-RU" sz="2800" dirty="0"/>
                  <a:t> заполним с помощью нормального распределения со значением среднего равным </a:t>
                </a:r>
                <a14:m>
                  <m:oMath xmlns:m="http://schemas.openxmlformats.org/officeDocument/2006/math">
                    <m:r>
                      <a:rPr lang="ru-RU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ru-RU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ru-RU" sz="2800" dirty="0"/>
                  <a:t> и отклонением </a:t>
                </a:r>
                <a14:m>
                  <m:oMath xmlns:m="http://schemas.openxmlformats.org/officeDocument/2006/math">
                    <m:r>
                      <a:rPr lang="ru-RU" sz="28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ru-RU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ru-RU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2800" i="1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ru-RU" sz="2800" dirty="0"/>
                  <a:t>.</a:t>
                </a:r>
              </a:p>
              <a:p>
                <a:r>
                  <a:rPr lang="ru-RU" sz="2800" dirty="0"/>
                  <a:t>Каждое последующее распределение будет вычисляться каждую итерацию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sz="2800" dirty="0"/>
                  <a:t> следующим образом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ru-RU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d>
                            <m:d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ru-RU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begChr m:val=""/>
                              <m:endChr m:val="‖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"/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d>
                            </m:e>
                          </m:d>
                          <m:d>
                            <m:dPr>
                              <m:begChr m:val=""/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num>
                        <m:den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</m:den>
                      </m:f>
                      <m:r>
                        <a:rPr lang="ru-RU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u-RU" sz="2800" i="1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  <m:r>
                            <a:rPr lang="ru-RU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ru-RU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ru-RU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FA87F62-D78B-4BBE-95CF-9E328929C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327" t="-15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7420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B3162D-EA77-4CDA-B329-8FA4AF57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Эвристики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E8B79-54E7-4175-9303-24FC50A036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ru-RU" sz="1600" dirty="0"/>
                  <a:t>Для улучшения сходимости применяют две техники: ранняя компрессия и раннее </a:t>
                </a:r>
                <a:r>
                  <a:rPr lang="ru-RU" sz="1600" dirty="0" err="1"/>
                  <a:t>гиперусиление</a:t>
                </a:r>
                <a:r>
                  <a:rPr lang="ru-RU" sz="1600" dirty="0"/>
                  <a:t>.</a:t>
                </a:r>
              </a:p>
              <a:p>
                <a:pPr lvl="1"/>
                <a:r>
                  <a:rPr lang="ru-RU" sz="1600" dirty="0"/>
                  <a:t>Ранняя компрессия заключается в применении </a:t>
                </a:r>
                <a:r>
                  <a:rPr lang="en-US" sz="1600" dirty="0"/>
                  <a:t>L</a:t>
                </a:r>
                <a:r>
                  <a:rPr lang="ru-RU" sz="1600" dirty="0"/>
                  <a:t>2-регуляризации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begChr m:val=""/>
                        <m:endChr m:val="‖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"/>
                            <m:ctrlPr>
                              <a:rPr lang="ru-RU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d>
                      </m:e>
                    </m:d>
                    <m:d>
                      <m:dPr>
                        <m:begChr m:val=""/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ru-RU" sz="1600" dirty="0"/>
                  <a:t>.</a:t>
                </a:r>
              </a:p>
              <a:p>
                <a:pPr lvl="1"/>
                <a:r>
                  <a:rPr lang="ru-RU" sz="1600" dirty="0"/>
                  <a:t>При раннем </a:t>
                </a:r>
                <a:r>
                  <a:rPr lang="ru-RU" sz="1600" dirty="0" err="1"/>
                  <a:t>гиперусилении</a:t>
                </a:r>
                <a:r>
                  <a:rPr lang="ru-RU" sz="1600" dirty="0"/>
                  <a:t> на первых 50 итерациях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ru-RU" sz="1600" dirty="0"/>
                  <a:t> умножается на 4, чтобы разнести кластеры в пространстве.</a:t>
                </a:r>
              </a:p>
              <a:p>
                <a:r>
                  <a:rPr lang="ru-RU" sz="1600" dirty="0"/>
                  <a:t>Для первых 250 итераций значение момента </a:t>
                </a:r>
                <a14:m>
                  <m:oMath xmlns:m="http://schemas.openxmlformats.org/officeDocument/2006/math">
                    <m:r>
                      <a:rPr lang="ru-RU" sz="1600" i="1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ru-RU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ru-RU" sz="1600" dirty="0"/>
                  <a:t> можно взять равным 0.5, для оставшихся 0.8</a:t>
                </a:r>
              </a:p>
              <a:p>
                <a:r>
                  <a:rPr lang="ru-RU" sz="1600" dirty="0"/>
                  <a:t>В большинстве случаев достаточно 1000 итераций, но если в результате Вы видите сжатые по одной из осей группы, то вероятно процесс был остановлен слишком рано.</a:t>
                </a:r>
              </a:p>
              <a:p>
                <a:endParaRPr lang="ru-RU" sz="16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23DE8B79-54E7-4175-9303-24FC50A036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408" t="-531" r="-9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639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1A446E-6C41-40D7-8757-9B53C40DA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Пример с </a:t>
            </a:r>
            <a:r>
              <a:rPr lang="en-US" dirty="0"/>
              <a:t>MNIST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9CB31B-CE3E-4858-B98D-D732D1EA50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887" y="1035088"/>
            <a:ext cx="3732226" cy="37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13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0F17-D871-4A24-80A2-045EBD28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Причины провала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378D0B-B843-4E89-BF11-70E590379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Ложные корреляции.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Накопление шума в процессе функционирования. Дрейф данных.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Технологические ошибки, неправильные запросы.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Данные не полны и/или загрязнены. Приводит к ошибочному обобщению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Отсутствие реальных данных.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Недоступность данных в реальном времени.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Golos Text" panose="020B0503020202020204" pitchFamily="34" charset="0"/>
                <a:ea typeface="Golos Text" panose="020B0503020202020204" pitchFamily="34" charset="0"/>
              </a:rPr>
              <a:t>Неинтерпретируемость</a:t>
            </a:r>
            <a:endParaRPr lang="ru-RU" sz="20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174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0A43CA-A7D4-429C-B63F-B703BD3DD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4" y="159525"/>
            <a:ext cx="6857456" cy="489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811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5677486" y="4468762"/>
            <a:ext cx="311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a-kugaevskikh@yandex.ru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Занятные совпадения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CB94DF6A-E90E-4D66-B7BC-CC154D2D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3" y="1044000"/>
            <a:ext cx="8850481" cy="35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99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Занятные совпадения</a:t>
            </a:r>
          </a:p>
        </p:txBody>
      </p:sp>
      <p:pic>
        <p:nvPicPr>
          <p:cNvPr id="6" name="Объект 4">
            <a:extLst>
              <a:ext uri="{FF2B5EF4-FFF2-40B4-BE49-F238E27FC236}">
                <a16:creationId xmlns:a16="http://schemas.microsoft.com/office/drawing/2014/main" id="{F17C70D7-E518-4467-9E03-2D5F94AE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1" y="972000"/>
            <a:ext cx="8813638" cy="377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740F17-D871-4A24-80A2-045EBD28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Причины провала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378D0B-B843-4E89-BF11-70E59037977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 err="1">
                <a:latin typeface="Golos Text" panose="020B0503020202020204" pitchFamily="34" charset="0"/>
                <a:ea typeface="Golos Text" panose="020B0503020202020204" pitchFamily="34" charset="0"/>
              </a:rPr>
              <a:t>Невоспроизводимость</a:t>
            </a:r>
            <a:endParaRPr lang="ru-RU" sz="2000" dirty="0">
              <a:latin typeface="Golos Text" panose="020B0503020202020204" pitchFamily="34" charset="0"/>
              <a:ea typeface="Golos Text" panose="020B05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Отсутствие </a:t>
            </a:r>
            <a:r>
              <a:rPr lang="ru-RU" sz="2000" dirty="0" err="1">
                <a:latin typeface="Golos Text" panose="020B0503020202020204" pitchFamily="34" charset="0"/>
                <a:ea typeface="Golos Text" panose="020B0503020202020204" pitchFamily="34" charset="0"/>
              </a:rPr>
              <a:t>контр-примеров</a:t>
            </a: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Отсутствия учета требований по инфраструктурным ограничениям.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Несопровождаемый код.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000" dirty="0">
                <a:latin typeface="Golos Text" panose="020B0503020202020204" pitchFamily="34" charset="0"/>
                <a:ea typeface="Golos Text" panose="020B0503020202020204" pitchFamily="34" charset="0"/>
              </a:rPr>
              <a:t>Данные могут не только устареть, но и исчезнуть.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000" dirty="0">
              <a:latin typeface="Golos Text" panose="020B0503020202020204" pitchFamily="34" charset="0"/>
              <a:ea typeface="Golos T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05176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5467</TotalTime>
  <Words>2746</Words>
  <Application>Microsoft Office PowerPoint</Application>
  <PresentationFormat>Экран (16:9)</PresentationFormat>
  <Paragraphs>309</Paragraphs>
  <Slides>61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8" baseType="lpstr">
      <vt:lpstr>ALS Gorizont Bold Expanded</vt:lpstr>
      <vt:lpstr>Arial</vt:lpstr>
      <vt:lpstr>Calibri</vt:lpstr>
      <vt:lpstr>Cambria Math</vt:lpstr>
      <vt:lpstr>Golos Text</vt:lpstr>
      <vt:lpstr>Golos Text DemiBold</vt:lpstr>
      <vt:lpstr>Тема1</vt:lpstr>
      <vt:lpstr>ИНЖЕНЕРИЯ МАШИННОГО ОБУЧЕНИЯ</vt:lpstr>
      <vt:lpstr>Математика</vt:lpstr>
      <vt:lpstr>Математика</vt:lpstr>
      <vt:lpstr>Провал</vt:lpstr>
      <vt:lpstr>Причины провала</vt:lpstr>
      <vt:lpstr>Причины провала</vt:lpstr>
      <vt:lpstr>Занятные совпадения</vt:lpstr>
      <vt:lpstr>Занятные совпадения</vt:lpstr>
      <vt:lpstr>Причины провала</vt:lpstr>
      <vt:lpstr>Машинное обучение</vt:lpstr>
      <vt:lpstr>Задача</vt:lpstr>
      <vt:lpstr>Обучение</vt:lpstr>
      <vt:lpstr>Виды обучения</vt:lpstr>
      <vt:lpstr>Виды обучения</vt:lpstr>
      <vt:lpstr>Виды обучения</vt:lpstr>
      <vt:lpstr>Выборки</vt:lpstr>
      <vt:lpstr>Советы по выборкам</vt:lpstr>
      <vt:lpstr>Проклятие размерности</vt:lpstr>
      <vt:lpstr>Мультиколлинеарность</vt:lpstr>
      <vt:lpstr>Проектирование признаков</vt:lpstr>
      <vt:lpstr>Признаки</vt:lpstr>
      <vt:lpstr>Схема описания признаков</vt:lpstr>
      <vt:lpstr>Метаданные на признак</vt:lpstr>
      <vt:lpstr>Извлечение признаков</vt:lpstr>
      <vt:lpstr>Техники отбора</vt:lpstr>
      <vt:lpstr>Циклические признаки</vt:lpstr>
      <vt:lpstr>Отбор признаков</vt:lpstr>
      <vt:lpstr>Непрерывные признаки</vt:lpstr>
      <vt:lpstr>Категориальные признаки</vt:lpstr>
      <vt:lpstr>Диаграмма рассеяния</vt:lpstr>
      <vt:lpstr>Важность признака</vt:lpstr>
      <vt:lpstr>Проблемы с признаками</vt:lpstr>
      <vt:lpstr>Пропуски</vt:lpstr>
      <vt:lpstr>Заполнение пропусков</vt:lpstr>
      <vt:lpstr>Мощность</vt:lpstr>
      <vt:lpstr>Выбросы</vt:lpstr>
      <vt:lpstr>Пороги отсечения</vt:lpstr>
      <vt:lpstr>Нормализация</vt:lpstr>
      <vt:lpstr>Метод главных компонент</vt:lpstr>
      <vt:lpstr>Суть</vt:lpstr>
      <vt:lpstr>Подготовка данных</vt:lpstr>
      <vt:lpstr>Итеративный метод</vt:lpstr>
      <vt:lpstr>Матричный метод</vt:lpstr>
      <vt:lpstr>Матричные обозначения</vt:lpstr>
      <vt:lpstr>Основная теорема</vt:lpstr>
      <vt:lpstr>Связь с сингулярным разложением</vt:lpstr>
      <vt:lpstr>Эффективная размерность выборки</vt:lpstr>
      <vt:lpstr>Презентация PowerPoint</vt:lpstr>
      <vt:lpstr>Cтохастическое вложение соседей с t-распределением (t-SNE)</vt:lpstr>
      <vt:lpstr>Суть</vt:lpstr>
      <vt:lpstr>Расчет вероятностей</vt:lpstr>
      <vt:lpstr>Расчет вероятностей</vt:lpstr>
      <vt:lpstr>Перплексия</vt:lpstr>
      <vt:lpstr>Расчет вероятностей (1)</vt:lpstr>
      <vt:lpstr>Расчет вероятностей (2)</vt:lpstr>
      <vt:lpstr>Определение похожего распределения</vt:lpstr>
      <vt:lpstr>Определение похожего распределения</vt:lpstr>
      <vt:lpstr>Эвристики</vt:lpstr>
      <vt:lpstr>Пример с MNIST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Sander</cp:lastModifiedBy>
  <cp:revision>118</cp:revision>
  <dcterms:created xsi:type="dcterms:W3CDTF">2014-06-27T12:30:22Z</dcterms:created>
  <dcterms:modified xsi:type="dcterms:W3CDTF">2024-09-10T09:08:09Z</dcterms:modified>
</cp:coreProperties>
</file>